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81" r:id="rId5"/>
    <p:sldId id="258" r:id="rId6"/>
    <p:sldId id="257" r:id="rId7"/>
    <p:sldId id="265" r:id="rId8"/>
    <p:sldId id="264" r:id="rId9"/>
    <p:sldId id="277" r:id="rId10"/>
    <p:sldId id="263" r:id="rId11"/>
    <p:sldId id="275" r:id="rId12"/>
    <p:sldId id="261" r:id="rId13"/>
    <p:sldId id="268" r:id="rId14"/>
    <p:sldId id="262" r:id="rId15"/>
    <p:sldId id="274" r:id="rId16"/>
    <p:sldId id="271" r:id="rId17"/>
    <p:sldId id="276" r:id="rId18"/>
    <p:sldId id="270" r:id="rId19"/>
    <p:sldId id="272" r:id="rId20"/>
    <p:sldId id="269" r:id="rId21"/>
    <p:sldId id="273" r:id="rId22"/>
    <p:sldId id="26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83D7C-3099-4174-82AB-116C78AF4233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F339F-6209-4559-986A-99F266E68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gif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H:\DSC_69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260648"/>
            <a:ext cx="8949309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МБОУ «</a:t>
            </a:r>
            <a:r>
              <a:rPr lang="ru-RU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Старошаймурзинская</a:t>
            </a: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средняя </a:t>
            </a:r>
          </a:p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общеобразовательная</a:t>
            </a:r>
          </a:p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школа» </a:t>
            </a:r>
            <a:r>
              <a:rPr lang="ru-RU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Дрожжановского</a:t>
            </a: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муниципального</a:t>
            </a:r>
          </a:p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района Республики </a:t>
            </a:r>
            <a:r>
              <a:rPr lang="ru-RU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</a:t>
            </a: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атарстан</a:t>
            </a: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56895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Комитет  «Культура и творчество»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1.Выполняет решения УС по культурно-массовому направлению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2.Вносит и реализует предложения по УС по культурно-массовому направлению.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3.Занимается проведением всех культурно-массовых общешкольных </a:t>
            </a:r>
            <a:r>
              <a:rPr lang="ru-RU" sz="2400" dirty="0" err="1" smtClean="0">
                <a:solidFill>
                  <a:srgbClr val="0070C0"/>
                </a:solidFill>
              </a:rPr>
              <a:t>мероприятий:концертов</a:t>
            </a:r>
            <a:r>
              <a:rPr lang="ru-RU" sz="2400" dirty="0" smtClean="0">
                <a:solidFill>
                  <a:srgbClr val="0070C0"/>
                </a:solidFill>
              </a:rPr>
              <a:t>, вечеров, дискотек и др.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4 Оказывает консультативную помощь классам в подготовке вечеров, огоньков, выступлений на конкурсах самодеятельности.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4.Занимается технической подготовкой 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общешкольных мероприятий: 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 объявления, подготовка зала и т . </a:t>
            </a:r>
            <a:r>
              <a:rPr lang="ru-RU" sz="2400" dirty="0" err="1" smtClean="0">
                <a:solidFill>
                  <a:srgbClr val="0070C0"/>
                </a:solidFill>
              </a:rPr>
              <a:t>д</a:t>
            </a:r>
            <a:endParaRPr lang="ru-RU" sz="2400" dirty="0" smtClean="0">
              <a:solidFill>
                <a:srgbClr val="0070C0"/>
              </a:solidFill>
            </a:endParaRPr>
          </a:p>
          <a:p>
            <a:endParaRPr lang="ru-RU" sz="2400" dirty="0">
              <a:solidFill>
                <a:srgbClr val="0070C0"/>
              </a:solidFill>
            </a:endParaRPr>
          </a:p>
          <a:p>
            <a:endParaRPr lang="ru-RU" sz="2400" dirty="0">
              <a:solidFill>
                <a:srgbClr val="0070C0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Руководитель :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                Бабаева Надежда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140968"/>
            <a:ext cx="2304256" cy="3379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8810" y="188640"/>
            <a:ext cx="62351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Комитет «Культура»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2773" name="Picture 5" descr="http://cs413724.vk.me/v413724422/87c7/O3k2iXX-2N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052736"/>
            <a:ext cx="4430222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616524"/>
            <a:ext cx="5545906" cy="3241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5" name="Picture 7" descr="http://cs413724.vk.me/v413724422/86be/h6JNwpT_Lm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940478"/>
            <a:ext cx="4377993" cy="2917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http://cs419029.vk.me/v419029187/3dc7/VvRB_ZW660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980729"/>
            <a:ext cx="4214114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5689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Комитет  «Здоровье»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1.Выполняет решения УС по своему направлению.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2.Вносит и реализует предложения по работе УС по спортивному направлению.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3.Занимаетмя проведением спортивно- массовых общешкольных мероприятий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4.Заниматся подготовкой зала для проведения соревнований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5.Своевременно освещает итоги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 соревнований на стенде и в печати</a:t>
            </a:r>
          </a:p>
          <a:p>
            <a:endParaRPr lang="ru-RU" sz="2800" dirty="0">
              <a:solidFill>
                <a:srgbClr val="7030A0"/>
              </a:solidFill>
            </a:endParaRPr>
          </a:p>
          <a:p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Руководитель:</a:t>
            </a:r>
          </a:p>
          <a:p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               </a:t>
            </a:r>
            <a:r>
              <a:rPr lang="ru-RU" sz="2800" dirty="0" err="1" smtClean="0">
                <a:solidFill>
                  <a:schemeClr val="bg1"/>
                </a:solidFill>
              </a:rPr>
              <a:t>Аврелькина</a:t>
            </a:r>
            <a:r>
              <a:rPr lang="ru-RU" sz="2800" dirty="0" smtClean="0">
                <a:solidFill>
                  <a:schemeClr val="bg1"/>
                </a:solidFill>
              </a:rPr>
              <a:t> Ангелина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645024"/>
            <a:ext cx="2016224" cy="29631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3381" y="188640"/>
            <a:ext cx="6286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Комитет «Здоровья»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124744"/>
            <a:ext cx="4521744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28" name="Picture 4" descr="http://cs304812.vk.me/u94783959/154309842/z_a2d666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861048"/>
            <a:ext cx="4224469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124744"/>
            <a:ext cx="3417887" cy="2727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6" descr="3cb228301016edcb616ce198aa43d4b5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4797152"/>
            <a:ext cx="2795587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Комитет «СМИ»</a:t>
            </a:r>
          </a:p>
          <a:p>
            <a:endParaRPr lang="ru-RU" sz="32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1.Выполняет решения УС по своему направлению</a:t>
            </a:r>
          </a:p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2.Вносит и реализует предложения по информационному обеспечению работы УС и всей школьной жизни</a:t>
            </a:r>
          </a:p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3.Выпускает школьную газету </a:t>
            </a:r>
          </a:p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4.Обеспечивает своевременную информационную поддержку всей работы УС</a:t>
            </a:r>
          </a:p>
          <a:p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endParaRPr lang="ru-RU" sz="28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endParaRPr lang="ru-RU" sz="28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                     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Руководитель : </a:t>
            </a:r>
          </a:p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                             </a:t>
            </a:r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Фатхуллин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Булат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5719" y="188640"/>
            <a:ext cx="49013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Комитет «СМИ»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4942985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717032"/>
            <a:ext cx="4534053" cy="2878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6" name="Picture 6" descr="Достижения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-531440"/>
            <a:ext cx="4224469" cy="396044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568952" cy="65556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Комитет «ООН»</a:t>
            </a:r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(отряд особого назначения)</a:t>
            </a:r>
          </a:p>
          <a:p>
            <a:endParaRPr lang="ru-RU" sz="28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ru-RU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Осуществляет: 1.компелкс профилактических мероприятий по предупреждению антиобщественного поведения учащихся ,профилактике; </a:t>
            </a:r>
            <a:r>
              <a:rPr lang="ru-RU" sz="24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наркомании,алкогализма</a:t>
            </a:r>
            <a:r>
              <a:rPr lang="ru-RU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и </a:t>
            </a:r>
            <a:r>
              <a:rPr lang="ru-RU" sz="24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табакозависимости</a:t>
            </a:r>
            <a:endParaRPr lang="ru-RU" sz="24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ru-RU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2.контроль за внешним видом учащихся</a:t>
            </a:r>
          </a:p>
          <a:p>
            <a:r>
              <a:rPr lang="ru-RU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3. контроль за своевременным приходом учащихся на урок и пропусками уроков без уважительной причины</a:t>
            </a:r>
          </a:p>
          <a:p>
            <a:endParaRPr lang="ru-RU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ru-RU" sz="24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ru-RU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ru-RU" sz="24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Руководитель :</a:t>
            </a:r>
            <a:b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                  </a:t>
            </a:r>
            <a:r>
              <a:rPr lang="ru-RU" sz="28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Ахтямов</a:t>
            </a:r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Расим</a:t>
            </a:r>
            <a:endParaRPr lang="ru-RU" sz="28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ru-RU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861048"/>
            <a:ext cx="2986750" cy="283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771" y="188640"/>
            <a:ext cx="48452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Комитет «ООН»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Содержимое 6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95536" y="1340768"/>
            <a:ext cx="2952328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683568" y="3933056"/>
            <a:ext cx="3600400" cy="2736304"/>
          </a:xfrm>
          <a:prstGeom prst="round2SameRect">
            <a:avLst>
              <a:gd name="adj1" fmla="val 8000"/>
              <a:gd name="adj2" fmla="val 0"/>
            </a:avLst>
          </a:prstGeom>
          <a:blipFill rotWithShape="0">
            <a:blip r:embed="rId3" cstate="print"/>
            <a:stretch>
              <a:fillRect/>
            </a:stretch>
          </a:blip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5" name="Содержимое 5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932040" y="3284984"/>
            <a:ext cx="3659188" cy="3168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6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995936" y="1340768"/>
            <a:ext cx="3672408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568952" cy="618630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Комитет «Труд»</a:t>
            </a:r>
          </a:p>
          <a:p>
            <a:r>
              <a:rPr lang="ru-RU" sz="2800" b="1" cap="all" dirty="0" smtClean="0">
                <a:ln w="0">
                  <a:solidFill>
                    <a:srgbClr val="00B050"/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</a:rPr>
              <a:t>1.Выполняет решения УС по соблюдению дисциплины в школе</a:t>
            </a:r>
          </a:p>
          <a:p>
            <a:r>
              <a:rPr lang="ru-RU" sz="2800" b="1" cap="all" dirty="0" smtClean="0">
                <a:ln w="0">
                  <a:solidFill>
                    <a:srgbClr val="00B050"/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</a:rPr>
              <a:t>2.Вносит и реализует предложения по соблюдению дисциплины в школе</a:t>
            </a:r>
          </a:p>
          <a:p>
            <a:r>
              <a:rPr lang="ru-RU" sz="2800" b="1" cap="all" dirty="0" smtClean="0">
                <a:ln w="0">
                  <a:solidFill>
                    <a:srgbClr val="00B050"/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</a:rPr>
              <a:t>3.Осуществляет контроль за дежурством по школе и классам.</a:t>
            </a:r>
          </a:p>
          <a:p>
            <a:r>
              <a:rPr lang="ru-RU" sz="2800" b="1" cap="all" dirty="0" smtClean="0">
                <a:ln w="0">
                  <a:solidFill>
                    <a:srgbClr val="00B050"/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</a:rPr>
              <a:t>4.Проводит рейды по проверке сохранности школьной мебели ,книг, по проверке сменной обуви.</a:t>
            </a:r>
          </a:p>
          <a:p>
            <a:r>
              <a:rPr lang="ru-RU" sz="2800" b="1" cap="all" dirty="0" smtClean="0">
                <a:ln w="0">
                  <a:solidFill>
                    <a:srgbClr val="00B050"/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reflection blurRad="12700" stA="50000" endPos="50000" dist="5000" dir="5400000" sy="-100000" rotWithShape="0"/>
                </a:effectLst>
              </a:rPr>
              <a:t>5.Организует субботники ,трудовые акции</a:t>
            </a:r>
          </a:p>
          <a:p>
            <a:endParaRPr lang="ru-RU" sz="2800" b="1" cap="all" dirty="0" smtClean="0">
              <a:ln w="0">
                <a:solidFill>
                  <a:srgbClr val="00B050"/>
                </a:solidFill>
              </a:ln>
              <a:blipFill>
                <a:blip r:embed="rId2"/>
                <a:tile tx="0" ty="0" sx="100000" sy="100000" flip="none" algn="tl"/>
              </a:blip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2800" b="1" cap="all" dirty="0" smtClean="0">
                <a:ln w="0">
                  <a:solidFill>
                    <a:srgbClr val="00B050"/>
                  </a:solidFill>
                </a:ln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Руководитель: </a:t>
            </a:r>
          </a:p>
          <a:p>
            <a:pPr algn="ctr"/>
            <a:r>
              <a:rPr lang="ru-RU" sz="2800" b="1" cap="all" dirty="0" smtClean="0">
                <a:ln w="0">
                  <a:solidFill>
                    <a:srgbClr val="00B050"/>
                  </a:solidFill>
                </a:ln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                 </a:t>
            </a:r>
            <a:r>
              <a:rPr lang="ru-RU" sz="2800" b="1" cap="all" dirty="0" err="1" smtClean="0">
                <a:ln w="0">
                  <a:solidFill>
                    <a:srgbClr val="00B050"/>
                  </a:solidFill>
                </a:ln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Зартдинов</a:t>
            </a:r>
            <a:r>
              <a:rPr lang="ru-RU" sz="2800" b="1" cap="all" dirty="0" smtClean="0">
                <a:ln w="0">
                  <a:solidFill>
                    <a:srgbClr val="00B050"/>
                  </a:solidFill>
                </a:ln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>
                  <a:solidFill>
                    <a:srgbClr val="00B050"/>
                  </a:solidFill>
                </a:ln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Ильсаф</a:t>
            </a:r>
            <a:endParaRPr lang="ru-RU" sz="2800" b="1" cap="all" dirty="0">
              <a:ln w="0">
                <a:solidFill>
                  <a:srgbClr val="00B050"/>
                </a:solidFill>
              </a:ln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1358" y="188640"/>
            <a:ext cx="51500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Комитет «Труда»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4722631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3" y="3781970"/>
            <a:ext cx="4782423" cy="2906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580112" y="1340768"/>
            <a:ext cx="288032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39552" y="4365104"/>
            <a:ext cx="2808312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404" y="404664"/>
            <a:ext cx="288630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Девиз:</a:t>
            </a:r>
            <a:endParaRPr lang="ru-RU" sz="7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348880"/>
            <a:ext cx="748883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Гореть самим, зажечь других!</a:t>
            </a:r>
          </a:p>
          <a:p>
            <a:pPr algn="ctr"/>
            <a:r>
              <a:rPr lang="ru-RU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Быть впереди и точка!</a:t>
            </a:r>
            <a:endParaRPr lang="ru-RU" sz="6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Picture 12" descr="C:\Documents and Settings\Андрей\Application Data\Microsoft\Media Catalog\птица3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692696"/>
            <a:ext cx="213995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C:\Documents and Settings\Андрей\Мои документы\Мои рисунки\Рисунки\картинки 4\NA01440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4762" y="0"/>
            <a:ext cx="27892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7" descr="C:\Documents and Settings\Андрей\Мои документы\Мои рисунки\Рисунки\картинки 4\NA01586_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3140968"/>
            <a:ext cx="1685355" cy="361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568952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Комитет «Забота»</a:t>
            </a:r>
          </a:p>
          <a:p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1.Выполняет решения УС по направлению помощи младшим классам</a:t>
            </a:r>
          </a:p>
          <a:p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2.Вносит и реализует предложения по работе УС по данному направлению</a:t>
            </a:r>
          </a:p>
          <a:p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3.Орагнизует </a:t>
            </a:r>
            <a:r>
              <a:rPr lang="ru-RU" sz="2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игры,активыне</a:t>
            </a: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перемены и минутки отдыха для младших классов</a:t>
            </a:r>
          </a:p>
          <a:p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 Организует помощь ветеранам войны и труда, престарелым</a:t>
            </a:r>
          </a:p>
          <a:p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5.Итоги проверок сообщает в информационный центр</a:t>
            </a:r>
          </a:p>
          <a:p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endParaRPr lang="ru-RU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Руководитель :</a:t>
            </a:r>
          </a:p>
          <a:p>
            <a:r>
              <a:rPr lang="ru-RU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</a:t>
            </a:r>
            <a:r>
              <a:rPr lang="ru-RU" sz="2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Хайруллина</a:t>
            </a: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Гузель</a:t>
            </a:r>
          </a:p>
          <a:p>
            <a:endParaRPr lang="ru-RU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endParaRPr lang="ru-RU" sz="2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endParaRPr lang="ru-RU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365104"/>
            <a:ext cx="1296144" cy="2287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3300" y="188640"/>
            <a:ext cx="54861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Комитет «Забота»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6454" y="3933056"/>
            <a:ext cx="5729498" cy="2780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052736"/>
            <a:ext cx="3569625" cy="32129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052736"/>
            <a:ext cx="3491880" cy="3397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Заседания </a:t>
            </a:r>
            <a:r>
              <a:rPr lang="ru-RU" sz="3600" dirty="0" smtClean="0">
                <a:solidFill>
                  <a:srgbClr val="FFFF00"/>
                </a:solidFill>
              </a:rPr>
              <a:t>Совета </a:t>
            </a:r>
            <a:r>
              <a:rPr lang="ru-RU" sz="3600" dirty="0" smtClean="0">
                <a:solidFill>
                  <a:srgbClr val="FFFF00"/>
                </a:solidFill>
              </a:rPr>
              <a:t>старшеклассников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4305124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Сборник фото с октября-по октябрь 0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556792"/>
            <a:ext cx="3782765" cy="28210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203848" y="3717032"/>
            <a:ext cx="4070226" cy="2984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Ильгамия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E:\DCIM\100NIKON\DSCN05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05835">
            <a:off x="597194" y="1061630"/>
            <a:ext cx="3214710" cy="2411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571604" y="285729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Общешкольные мероприятия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1029" name="Picture 5" descr="E:\DCIM\100NIKON\DSCN06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071546"/>
            <a:ext cx="3523876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E:\DCIM\100NIKON\DSCN06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3786190"/>
            <a:ext cx="2857197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E:\DCIM\100NIKON\DSCN066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77306">
            <a:off x="4357686" y="4071942"/>
            <a:ext cx="2952438" cy="2214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Ильгамия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E:\DCIM\101NIKON\DSCN08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500042"/>
            <a:ext cx="3809596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E:\DCIM\101NIKON\DSCN08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3793">
            <a:off x="4786386" y="882584"/>
            <a:ext cx="3904836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5" name="Picture 7" descr="E:\DCIM\103NIKON\DSCN13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500438"/>
            <a:ext cx="3523876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7" name="Picture 9" descr="E:\DCIM\105NIKON\DSCN19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32978">
            <a:off x="4857752" y="4143380"/>
            <a:ext cx="2858963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 descr="C:\Users\Ильгамия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Ильгамия\Desktop\ФОТО2\С фотоаппарата\DSCN18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42807">
            <a:off x="492423" y="369819"/>
            <a:ext cx="3143272" cy="2771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C:\Users\Ильгамия\Desktop\ФОТО2\С фотоаппарата\DSCN18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42852"/>
            <a:ext cx="3571900" cy="2679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H:\Фото из школьной жизни\все фотки))\100_74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83587">
            <a:off x="5416569" y="3037190"/>
            <a:ext cx="3368685" cy="2526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9" name="Picture 7" descr="H:\Фото из школьной жизни\IMG_00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3500438"/>
            <a:ext cx="3924280" cy="2943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064896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Организация ученического самоуправления в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школе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132856"/>
            <a:ext cx="87129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Цель  работы самоуправления</a:t>
            </a:r>
            <a:r>
              <a:rPr lang="ru-RU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:</a:t>
            </a:r>
            <a:endParaRPr lang="ru-RU" sz="32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3000372"/>
            <a:ext cx="806368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знаний, умений и опыта организационной и управленческой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деятельности;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-развитие самостоятельности учащихся по решению школьных вопросов;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-сохранение школьных традиций;</a:t>
            </a:r>
          </a:p>
          <a:p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_воспитание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чувства ответственности за результаты собственной деятельности;</a:t>
            </a:r>
          </a:p>
          <a:p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_формирование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активной жизненной позиции, развитие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лидерсих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качеств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школьников,социальной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ответственности.</a:t>
            </a:r>
          </a:p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Ильгамия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285720" y="2357430"/>
            <a:ext cx="8429685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FontTx/>
              <a:buChar char="-"/>
            </a:pPr>
            <a:r>
              <a:rPr lang="ru-RU" sz="2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вовлечение учащихся в активную школьную жизнь через организацию различных видов деятельности;</a:t>
            </a:r>
          </a:p>
          <a:p>
            <a:pPr algn="ctr">
              <a:buFontTx/>
              <a:buChar char="-"/>
            </a:pPr>
            <a:r>
              <a:rPr lang="ru-RU" sz="2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развитие творческой индивидуальности учащихся;</a:t>
            </a:r>
          </a:p>
          <a:p>
            <a:pPr algn="ctr">
              <a:buFontTx/>
              <a:buChar char="-"/>
            </a:pPr>
            <a:r>
              <a:rPr lang="ru-RU" sz="2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воспитание учащихся уважительного отношения к членам коллектива, укрепление сферы дружеских отношений.</a:t>
            </a:r>
            <a:endParaRPr lang="ru-RU" sz="2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71670" y="1071546"/>
            <a:ext cx="3929090" cy="857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FF00"/>
                </a:solidFill>
              </a:rPr>
              <a:t>Задачи:</a:t>
            </a:r>
            <a:endParaRPr lang="ru-RU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29142" y="116632"/>
            <a:ext cx="45648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Наша эмблема</a:t>
            </a:r>
            <a:endParaRPr lang="ru-RU" sz="5400" b="1" dirty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</p:txBody>
      </p:sp>
      <p:pic>
        <p:nvPicPr>
          <p:cNvPr id="1029" name="Picture 5" descr="C:\Users\1\Desktop\Geografi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84784"/>
            <a:ext cx="5546551" cy="46547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-171400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           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                Гимн</a:t>
            </a:r>
            <a:endParaRPr lang="ru-RU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/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МБОУ «</a:t>
            </a:r>
            <a:r>
              <a:rPr lang="ru-RU" sz="3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Старошаймурзинская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средняя общеобразовательная школа» </a:t>
            </a:r>
            <a:r>
              <a:rPr lang="ru-RU" sz="3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Дрожжановского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муниципального района РТ</a:t>
            </a:r>
            <a:endParaRPr lang="ru-RU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4869160"/>
            <a:ext cx="4572000" cy="160043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Припев :  Любимая школа, тебе</a:t>
            </a:r>
          </a:p>
          <a:p>
            <a:r>
              <a:rPr lang="ru-RU" sz="2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Свои посвящаем мы гимны.</a:t>
            </a:r>
          </a:p>
          <a:p>
            <a:r>
              <a:rPr lang="ru-RU" sz="2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Ты – наше начало в судьбе,</a:t>
            </a:r>
          </a:p>
          <a:p>
            <a:r>
              <a:rPr lang="ru-RU" sz="2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за тобой – вся Отчизна!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      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2348880"/>
            <a:ext cx="4608512" cy="255454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2000" b="1" dirty="0" smtClean="0">
                <a:ln/>
                <a:solidFill>
                  <a:srgbClr val="FF0000"/>
                </a:solidFill>
              </a:rPr>
              <a:t>2.Быстротечны школьные года,</a:t>
            </a:r>
          </a:p>
          <a:p>
            <a:r>
              <a:rPr lang="ru-RU" sz="2000" b="1" dirty="0" smtClean="0">
                <a:ln/>
                <a:solidFill>
                  <a:srgbClr val="FF0000"/>
                </a:solidFill>
              </a:rPr>
              <a:t>И не сразу результат увидим.</a:t>
            </a:r>
          </a:p>
          <a:p>
            <a:r>
              <a:rPr lang="ru-RU" sz="2000" b="1" dirty="0" smtClean="0">
                <a:ln/>
                <a:solidFill>
                  <a:srgbClr val="FF0000"/>
                </a:solidFill>
              </a:rPr>
              <a:t>Малышами входим мы сюда,</a:t>
            </a:r>
          </a:p>
          <a:p>
            <a:r>
              <a:rPr lang="ru-RU" sz="2000" b="1" dirty="0" smtClean="0">
                <a:ln/>
                <a:solidFill>
                  <a:srgbClr val="FF0000"/>
                </a:solidFill>
              </a:rPr>
              <a:t>Взрослыми людьми отсюда выйдем.</a:t>
            </a:r>
          </a:p>
          <a:p>
            <a:r>
              <a:rPr lang="ru-RU" sz="2000" b="1" dirty="0" smtClean="0">
                <a:ln/>
                <a:solidFill>
                  <a:srgbClr val="FF0000"/>
                </a:solidFill>
              </a:rPr>
              <a:t>И пускай тернистым будет путь –</a:t>
            </a:r>
          </a:p>
          <a:p>
            <a:r>
              <a:rPr lang="ru-RU" sz="2000" b="1" dirty="0" smtClean="0">
                <a:ln/>
                <a:solidFill>
                  <a:srgbClr val="FF0000"/>
                </a:solidFill>
              </a:rPr>
              <a:t>Легких ведь дорог  и не бывает,</a:t>
            </a:r>
          </a:p>
          <a:p>
            <a:r>
              <a:rPr lang="ru-RU" sz="2000" b="1" dirty="0" smtClean="0">
                <a:ln/>
                <a:solidFill>
                  <a:srgbClr val="FF0000"/>
                </a:solidFill>
              </a:rPr>
              <a:t>Наша школа – лучшая вокруг,</a:t>
            </a:r>
          </a:p>
          <a:p>
            <a:r>
              <a:rPr lang="ru-RU" sz="2000" b="1" dirty="0" smtClean="0">
                <a:ln/>
                <a:solidFill>
                  <a:srgbClr val="FF0000"/>
                </a:solidFill>
              </a:rPr>
              <a:t>А победы ей мы добываем!</a:t>
            </a:r>
            <a:endParaRPr lang="ru-RU" sz="2000" b="1" dirty="0">
              <a:ln/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2348880"/>
            <a:ext cx="4067944" cy="317009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Снова в школу,  снова на урок.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Нас опять зовет звонок веселый,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опять мы мчимся на порог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Нашей самой лучшей в мире школы.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Мы приходим, как домой, сюда.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Все вокруг знакомое, родное.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Станем мы друзьями навсегда,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Нас окружат миром и покоем.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</a:t>
            </a:r>
          </a:p>
        </p:txBody>
      </p:sp>
      <p:pic>
        <p:nvPicPr>
          <p:cNvPr id="10" name="Picture 13" descr="C:\Documents and Settings\Андрей\Мои документы\Мои рисунки\Рисунки\картинки 4\NA00896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589240"/>
            <a:ext cx="3903663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188640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rgbClr val="FF0000"/>
                  </a:solidFill>
                  <a:prstDash val="sysDash"/>
                </a:ln>
                <a:solidFill>
                  <a:schemeClr val="bg1"/>
                </a:solidFill>
              </a:rPr>
              <a:t>Структура и модель школьного самоуправления</a:t>
            </a:r>
            <a:endParaRPr lang="ru-RU" sz="2400" dirty="0">
              <a:ln>
                <a:solidFill>
                  <a:srgbClr val="FF0000"/>
                </a:solidFill>
                <a:prstDash val="sysDash"/>
              </a:ln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908720"/>
            <a:ext cx="727280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Совет старшеклассников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283968" y="1628800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79512" y="2276872"/>
            <a:ext cx="8784976" cy="55399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Комитеты</a:t>
            </a:r>
            <a:endParaRPr lang="ru-RU" sz="3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5" name="7-конечная звезда 24"/>
          <p:cNvSpPr/>
          <p:nvPr/>
        </p:nvSpPr>
        <p:spPr>
          <a:xfrm>
            <a:off x="0" y="3212976"/>
            <a:ext cx="2123728" cy="1872208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7-конечная звезда 25"/>
          <p:cNvSpPr/>
          <p:nvPr/>
        </p:nvSpPr>
        <p:spPr>
          <a:xfrm>
            <a:off x="899592" y="4941168"/>
            <a:ext cx="1944216" cy="18002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7-конечная звезда 26"/>
          <p:cNvSpPr/>
          <p:nvPr/>
        </p:nvSpPr>
        <p:spPr>
          <a:xfrm>
            <a:off x="2339752" y="2924944"/>
            <a:ext cx="1944216" cy="1872208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7-конечная звезда 27"/>
          <p:cNvSpPr/>
          <p:nvPr/>
        </p:nvSpPr>
        <p:spPr>
          <a:xfrm>
            <a:off x="3707904" y="4869160"/>
            <a:ext cx="2088232" cy="1728192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7-конечная звезда 28"/>
          <p:cNvSpPr/>
          <p:nvPr/>
        </p:nvSpPr>
        <p:spPr>
          <a:xfrm>
            <a:off x="4788024" y="3068960"/>
            <a:ext cx="2088232" cy="1728192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7-конечная звезда 29"/>
          <p:cNvSpPr/>
          <p:nvPr/>
        </p:nvSpPr>
        <p:spPr>
          <a:xfrm>
            <a:off x="6516216" y="4941168"/>
            <a:ext cx="2016224" cy="18002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7-конечная звезда 30"/>
          <p:cNvSpPr/>
          <p:nvPr/>
        </p:nvSpPr>
        <p:spPr>
          <a:xfrm>
            <a:off x="7020272" y="2924944"/>
            <a:ext cx="2123728" cy="1944216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0" y="407707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Образование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99792" y="3501008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СМИ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87624" y="5517232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ООН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23928" y="5517232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Забота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32040" y="378904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Здоровье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36296" y="3717032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Культура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76256" y="5661248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Труд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16632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Комитет «Образование»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764704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1.Выполняет решения УС по учебному направлению.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2.Вносит и реализует предложения по работе УС по учебному направлению.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3.Контролирует успеваемость классов и докладывает о результатах на заседании УС.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4.Организует помощь слабоуспевающим учащимся.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5.Предлагает и проводит олимпиады ,конкурсы, викторины.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6.Совместно с методическими объединениями учителей и УС организует проведение предметных недель в школе.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013176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Руководитель: </a:t>
            </a:r>
            <a:r>
              <a:rPr lang="ru-RU" sz="3600" dirty="0" err="1" smtClean="0">
                <a:solidFill>
                  <a:srgbClr val="FFFF00"/>
                </a:solidFill>
              </a:rPr>
              <a:t>Калимуллина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Раиля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149080"/>
            <a:ext cx="1944216" cy="2635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153" y="188640"/>
            <a:ext cx="74324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Комитет «Образование»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4818" name="Picture 2" descr="H:\DSCN03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5"/>
            <a:ext cx="3647993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645024"/>
            <a:ext cx="5343724" cy="3083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картинки +на тему книги - КНИГИ АНИМАШКИ - - Прикольные фотки онлайн - Gif анимации, картинки, анимашки скачать бесплатн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764704"/>
            <a:ext cx="4608512" cy="3142167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596</Words>
  <Application>Microsoft Office PowerPoint</Application>
  <PresentationFormat>Экран (4:3)</PresentationFormat>
  <Paragraphs>136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User</dc:creator>
  <cp:lastModifiedBy>Ильгамия</cp:lastModifiedBy>
  <cp:revision>52</cp:revision>
  <dcterms:created xsi:type="dcterms:W3CDTF">2014-12-12T15:18:55Z</dcterms:created>
  <dcterms:modified xsi:type="dcterms:W3CDTF">2014-12-13T09:40:56Z</dcterms:modified>
</cp:coreProperties>
</file>